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3959-658A-40FC-99C8-7B58541DD740}" type="datetimeFigureOut">
              <a:rPr lang="en-CA" smtClean="0"/>
              <a:t>13/09/2010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36D00-0E37-4894-8967-095C1B681C3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28663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3959-658A-40FC-99C8-7B58541DD740}" type="datetimeFigureOut">
              <a:rPr lang="en-CA" smtClean="0"/>
              <a:t>13/09/2010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36D00-0E37-4894-8967-095C1B681C3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01085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3959-658A-40FC-99C8-7B58541DD740}" type="datetimeFigureOut">
              <a:rPr lang="en-CA" smtClean="0"/>
              <a:t>13/09/2010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36D00-0E37-4894-8967-095C1B681C3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27965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3959-658A-40FC-99C8-7B58541DD740}" type="datetimeFigureOut">
              <a:rPr lang="en-CA" smtClean="0"/>
              <a:t>13/09/2010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36D00-0E37-4894-8967-095C1B681C3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52592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3959-658A-40FC-99C8-7B58541DD740}" type="datetimeFigureOut">
              <a:rPr lang="en-CA" smtClean="0"/>
              <a:t>13/09/2010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36D00-0E37-4894-8967-095C1B681C3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52677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3959-658A-40FC-99C8-7B58541DD740}" type="datetimeFigureOut">
              <a:rPr lang="en-CA" smtClean="0"/>
              <a:t>13/09/2010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36D00-0E37-4894-8967-095C1B681C3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90389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3959-658A-40FC-99C8-7B58541DD740}" type="datetimeFigureOut">
              <a:rPr lang="en-CA" smtClean="0"/>
              <a:t>13/09/2010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36D00-0E37-4894-8967-095C1B681C3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93998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3959-658A-40FC-99C8-7B58541DD740}" type="datetimeFigureOut">
              <a:rPr lang="en-CA" smtClean="0"/>
              <a:t>13/09/2010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36D00-0E37-4894-8967-095C1B681C3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52869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3959-658A-40FC-99C8-7B58541DD740}" type="datetimeFigureOut">
              <a:rPr lang="en-CA" smtClean="0"/>
              <a:t>13/09/2010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36D00-0E37-4894-8967-095C1B681C3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7322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3959-658A-40FC-99C8-7B58541DD740}" type="datetimeFigureOut">
              <a:rPr lang="en-CA" smtClean="0"/>
              <a:t>13/09/2010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36D00-0E37-4894-8967-095C1B681C3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21687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3959-658A-40FC-99C8-7B58541DD740}" type="datetimeFigureOut">
              <a:rPr lang="en-CA" smtClean="0"/>
              <a:t>13/09/2010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36D00-0E37-4894-8967-095C1B681C3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53039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93959-658A-40FC-99C8-7B58541DD740}" type="datetimeFigureOut">
              <a:rPr lang="en-CA" smtClean="0"/>
              <a:t>13/09/2010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836D00-0E37-4894-8967-095C1B681C3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65546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1804" y="188640"/>
            <a:ext cx="7772400" cy="1470025"/>
          </a:xfrm>
        </p:spPr>
        <p:txBody>
          <a:bodyPr/>
          <a:lstStyle/>
          <a:p>
            <a:r>
              <a:rPr lang="en-CA" dirty="0" smtClean="0"/>
              <a:t>1.3 Psychology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68761"/>
            <a:ext cx="7416824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766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 smtClean="0">
                <a:effectLst/>
              </a:rPr>
              <a:t>Psychological Schools of Thought</a:t>
            </a:r>
            <a:r>
              <a:rPr lang="en-CA" dirty="0" smtClean="0"/>
              <a:t/>
            </a:r>
            <a:br>
              <a:rPr lang="en-CA" dirty="0" smtClean="0"/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>
                <a:effectLst/>
              </a:rPr>
              <a:t>Like the other social sciences, psychology has been divided into a number of schools of though</a:t>
            </a:r>
            <a:r>
              <a:rPr lang="en-CA" dirty="0" smtClean="0"/>
              <a:t>t</a:t>
            </a:r>
          </a:p>
          <a:p>
            <a:endParaRPr lang="en-CA" dirty="0"/>
          </a:p>
          <a:p>
            <a:pPr lvl="1"/>
            <a:r>
              <a:rPr lang="en-CA" dirty="0" smtClean="0">
                <a:effectLst/>
              </a:rPr>
              <a:t>Psychoanalytic Theory</a:t>
            </a:r>
          </a:p>
          <a:p>
            <a:pPr lvl="1"/>
            <a:r>
              <a:rPr lang="en-CA" dirty="0" err="1" smtClean="0">
                <a:effectLst/>
              </a:rPr>
              <a:t>Behaviouralism</a:t>
            </a:r>
            <a:endParaRPr lang="en-CA" dirty="0" smtClean="0">
              <a:effectLst/>
            </a:endParaRPr>
          </a:p>
          <a:p>
            <a:pPr lvl="1"/>
            <a:r>
              <a:rPr lang="en-CA" dirty="0" smtClean="0">
                <a:effectLst/>
              </a:rPr>
              <a:t>Learning Theory</a:t>
            </a:r>
            <a:endParaRPr lang="en-CA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708920"/>
            <a:ext cx="3009900" cy="384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755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Psychoanalytic Theory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>
                <a:effectLst/>
              </a:rPr>
              <a:t>The mind is divided into two parts: the </a:t>
            </a:r>
            <a:r>
              <a:rPr lang="en-CA" b="1" u="sng" dirty="0" smtClean="0">
                <a:effectLst/>
              </a:rPr>
              <a:t>conscious</a:t>
            </a:r>
            <a:r>
              <a:rPr lang="en-CA" dirty="0" smtClean="0">
                <a:effectLst/>
              </a:rPr>
              <a:t> (aware of ) and the </a:t>
            </a:r>
            <a:r>
              <a:rPr lang="en-CA" b="1" u="sng" dirty="0" smtClean="0">
                <a:effectLst/>
              </a:rPr>
              <a:t>unconscious </a:t>
            </a:r>
            <a:r>
              <a:rPr lang="en-CA" dirty="0" smtClean="0">
                <a:effectLst/>
              </a:rPr>
              <a:t>(not aware of) </a:t>
            </a:r>
          </a:p>
          <a:p>
            <a:endParaRPr lang="en-CA" dirty="0"/>
          </a:p>
          <a:p>
            <a:r>
              <a:rPr lang="en-CA" dirty="0" smtClean="0">
                <a:effectLst/>
              </a:rPr>
              <a:t>According to psychologists, our unconscious mind has more influence than our conscious mind on our personalities and behaviour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7496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The Unconscious Mind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>
                <a:effectLst/>
              </a:rPr>
              <a:t>The Unconscious mind is divided into three parts:</a:t>
            </a:r>
          </a:p>
          <a:p>
            <a:endParaRPr lang="en-CA" dirty="0"/>
          </a:p>
          <a:p>
            <a:pPr marL="971550" lvl="1" indent="-514350">
              <a:buAutoNum type="arabicPeriod"/>
            </a:pPr>
            <a:r>
              <a:rPr lang="en-CA" b="1" u="sng" dirty="0" smtClean="0">
                <a:effectLst/>
              </a:rPr>
              <a:t>Id</a:t>
            </a:r>
            <a:r>
              <a:rPr lang="en-CA" dirty="0" smtClean="0">
                <a:effectLst/>
              </a:rPr>
              <a:t> – which encourages us to seek physical satisfaction </a:t>
            </a:r>
          </a:p>
          <a:p>
            <a:pPr marL="971550" lvl="1" indent="-514350">
              <a:buAutoNum type="arabicPeriod"/>
            </a:pPr>
            <a:r>
              <a:rPr lang="en-CA" b="1" u="sng" dirty="0" smtClean="0">
                <a:effectLst/>
              </a:rPr>
              <a:t>Superego</a:t>
            </a:r>
            <a:r>
              <a:rPr lang="en-CA" dirty="0" smtClean="0">
                <a:effectLst/>
              </a:rPr>
              <a:t> – prompts us to do the moral thing, not the one that feels best</a:t>
            </a:r>
          </a:p>
          <a:p>
            <a:pPr marL="971550" lvl="1" indent="-514350">
              <a:buAutoNum type="arabicPeriod"/>
            </a:pPr>
            <a:r>
              <a:rPr lang="en-CA" b="1" u="sng" dirty="0" smtClean="0">
                <a:effectLst/>
              </a:rPr>
              <a:t>Ego</a:t>
            </a:r>
            <a:r>
              <a:rPr lang="en-CA" dirty="0" smtClean="0">
                <a:effectLst/>
              </a:rPr>
              <a:t> – the referee between the two and deals with external reality, this is our most conscious self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0174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Unconscious Mind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8712968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643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71500"/>
            <a:ext cx="6912768" cy="6169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893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Sigmund Freud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>
                <a:effectLst/>
              </a:rPr>
              <a:t>The founder of psychoanalytic theory</a:t>
            </a:r>
          </a:p>
          <a:p>
            <a:endParaRPr lang="en-CA" dirty="0"/>
          </a:p>
          <a:p>
            <a:r>
              <a:rPr lang="en-CA" dirty="0" smtClean="0">
                <a:effectLst/>
              </a:rPr>
              <a:t>He believed our early childhood experiences, usually involving our relationships with parents and family, are stored in our unconscious mind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1999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Sigmund Freud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dirty="0" smtClean="0">
                <a:effectLst/>
              </a:rPr>
              <a:t>While we are normally unaware of these memories, they can have a powerful influence on the way we function</a:t>
            </a:r>
          </a:p>
          <a:p>
            <a:endParaRPr lang="en-CA" dirty="0"/>
          </a:p>
          <a:p>
            <a:r>
              <a:rPr lang="en-CA" dirty="0" smtClean="0">
                <a:effectLst/>
              </a:rPr>
              <a:t>Those that live with a general sense of frustration, our behaviour may become </a:t>
            </a:r>
            <a:r>
              <a:rPr lang="en-CA" b="1" u="sng" dirty="0" smtClean="0">
                <a:effectLst/>
              </a:rPr>
              <a:t>neurotic </a:t>
            </a:r>
            <a:r>
              <a:rPr lang="en-CA" dirty="0" smtClean="0">
                <a:effectLst/>
              </a:rPr>
              <a:t>and connected with anxiety or obsessiveness which can be treated using dream analysis, hypnosis and individual </a:t>
            </a:r>
            <a:r>
              <a:rPr lang="en-CA" dirty="0" err="1" smtClean="0">
                <a:effectLst/>
              </a:rPr>
              <a:t>counseling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3364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Sigmund Freud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>
                <a:effectLst/>
              </a:rPr>
              <a:t>Freud felt that individual sexual satisfaction or frustration was the key element in personality development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7054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effectLst/>
              </a:rPr>
              <a:t>What is Psychology?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>
                <a:effectLst/>
              </a:rPr>
              <a:t>Study of how and why humans act as they do </a:t>
            </a:r>
            <a:endParaRPr lang="en-CA" dirty="0" smtClean="0"/>
          </a:p>
          <a:p>
            <a:endParaRPr lang="en-CA" dirty="0" err="1" smtClean="0"/>
          </a:p>
          <a:p>
            <a:r>
              <a:rPr lang="en-CA" dirty="0" smtClean="0">
                <a:effectLst/>
              </a:rPr>
              <a:t>Instead of studying how humans function in cultures or societies, psychology focuses on the individual, and the personal and unique experiences that influence how the individual acts and thinks</a:t>
            </a:r>
            <a:endParaRPr lang="en-CA" dirty="0" smtClean="0"/>
          </a:p>
          <a:p>
            <a:endParaRPr lang="en-C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892824"/>
            <a:ext cx="3019425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011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Types of Psychology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u="sng" dirty="0" smtClean="0">
                <a:effectLst/>
              </a:rPr>
              <a:t>Experimental Psychology </a:t>
            </a:r>
            <a:endParaRPr lang="en-CA" dirty="0" smtClean="0">
              <a:effectLst/>
            </a:endParaRPr>
          </a:p>
          <a:p>
            <a:r>
              <a:rPr lang="en-CA" dirty="0" smtClean="0">
                <a:effectLst/>
              </a:rPr>
              <a:t>The branch of the discipline that sets up experiments to see how individuals act in particular situations </a:t>
            </a:r>
            <a:endParaRPr lang="en-CA" dirty="0" smtClean="0"/>
          </a:p>
          <a:p>
            <a:r>
              <a:rPr lang="en-CA" u="sng" dirty="0" smtClean="0">
                <a:effectLst/>
              </a:rPr>
              <a:t>Question</a:t>
            </a:r>
            <a:r>
              <a:rPr lang="en-CA" dirty="0" smtClean="0">
                <a:effectLst/>
              </a:rPr>
              <a:t> - Would you help a complete stranger that was being threatened with violence from another person?</a:t>
            </a:r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5331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The Case of Kitty Genovese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>
                <a:effectLst/>
              </a:rPr>
              <a:t>The Case of Kitty Genovese - Kitty was murdered on the street outside her New York City apartment after loud shouting was heard - 38 people witnessed the murder but did nothing to stop it </a:t>
            </a:r>
            <a:endParaRPr lang="en-CA" dirty="0" smtClean="0"/>
          </a:p>
          <a:p>
            <a:r>
              <a:rPr lang="en-CA" dirty="0" smtClean="0">
                <a:effectLst/>
              </a:rPr>
              <a:t>Psychologists have long been interested in our unwillingness to get involved in uncomfortable situations even if someone’s personal safety is at risk </a:t>
            </a:r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4892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CA" b="1" dirty="0" smtClean="0"/>
              <a:t>The Case of Kitty Genovese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>
                <a:effectLst/>
              </a:rPr>
              <a:t>People have a tendency see themselves as bystanders in such situations rather than as </a:t>
            </a:r>
            <a:r>
              <a:rPr lang="en-CA" b="1" dirty="0" smtClean="0">
                <a:effectLst/>
              </a:rPr>
              <a:t>ACTORS </a:t>
            </a:r>
            <a:endParaRPr lang="en-CA" dirty="0" smtClean="0"/>
          </a:p>
          <a:p>
            <a:r>
              <a:rPr lang="en-CA" b="1" dirty="0" smtClean="0">
                <a:effectLst/>
              </a:rPr>
              <a:t>ACTORS</a:t>
            </a:r>
            <a:r>
              <a:rPr lang="en-CA" dirty="0" smtClean="0">
                <a:effectLst/>
              </a:rPr>
              <a:t>  are people who become active participants in a situation </a:t>
            </a:r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0694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When Bystanders Join In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>
                <a:effectLst/>
              </a:rPr>
              <a:t>4 years after Genovese was murdered, two psychologists, John Darley and </a:t>
            </a:r>
            <a:r>
              <a:rPr lang="en-CA" dirty="0" err="1" smtClean="0">
                <a:effectLst/>
              </a:rPr>
              <a:t>Bibb</a:t>
            </a:r>
            <a:r>
              <a:rPr lang="en-CA" dirty="0" smtClean="0">
                <a:effectLst/>
              </a:rPr>
              <a:t> </a:t>
            </a:r>
            <a:r>
              <a:rPr lang="en-CA" dirty="0" err="1" smtClean="0">
                <a:effectLst/>
              </a:rPr>
              <a:t>Latane</a:t>
            </a:r>
            <a:r>
              <a:rPr lang="en-CA" dirty="0" smtClean="0">
                <a:effectLst/>
              </a:rPr>
              <a:t>, wanted to identify the factors that influence bystanders’ decisions to get involved in public situations </a:t>
            </a:r>
            <a:endParaRPr lang="en-CA" dirty="0" smtClean="0"/>
          </a:p>
          <a:p>
            <a:r>
              <a:rPr lang="en-CA" u="sng" dirty="0" smtClean="0">
                <a:effectLst/>
              </a:rPr>
              <a:t>Experiment:  </a:t>
            </a:r>
            <a:r>
              <a:rPr lang="en-CA" dirty="0" smtClean="0">
                <a:effectLst/>
              </a:rPr>
              <a:t>What would affect whether or not people would get involved in a Frisbee game with strangers?</a:t>
            </a:r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1239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When Bystanders Join In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>
                <a:effectLst/>
              </a:rPr>
              <a:t>Conclusions? </a:t>
            </a:r>
          </a:p>
          <a:p>
            <a:pPr lvl="2"/>
            <a:r>
              <a:rPr lang="en-CA" dirty="0" smtClean="0"/>
              <a:t>Whether or not we intervene in a situation depends on the cues that we get from the participants and other bystanders</a:t>
            </a:r>
            <a:endParaRPr lang="en-CA" dirty="0" smtClean="0">
              <a:effectLst/>
            </a:endParaRPr>
          </a:p>
          <a:p>
            <a:endParaRPr lang="en-CA" dirty="0" err="1">
              <a:effectLst/>
            </a:endParaRPr>
          </a:p>
          <a:p>
            <a:r>
              <a:rPr lang="en-CA" dirty="0" smtClean="0">
                <a:effectLst/>
              </a:rPr>
              <a:t>Relation to Genovese case?</a:t>
            </a:r>
          </a:p>
          <a:p>
            <a:pPr lvl="2"/>
            <a:r>
              <a:rPr lang="en-CA" dirty="0" smtClean="0"/>
              <a:t>It suggests that if one bystander had joined in to try to help her, others might well have come forward too</a:t>
            </a:r>
            <a:endParaRPr lang="en-CA" dirty="0" smtClean="0">
              <a:effectLst/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0520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Clinical Psychology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91963"/>
            <a:ext cx="7992888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468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Clinical Psychology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 smtClean="0">
                <a:effectLst/>
              </a:rPr>
              <a:t>CLINICAL PSYCHOLOGY</a:t>
            </a:r>
            <a:r>
              <a:rPr lang="en-CA" dirty="0" smtClean="0">
                <a:effectLst/>
              </a:rPr>
              <a:t> is the branch of the discipline that develops programs for treating individuals suffering from mental illnesses and behavioural disorders </a:t>
            </a:r>
          </a:p>
          <a:p>
            <a:endParaRPr lang="en-CA" dirty="0"/>
          </a:p>
          <a:p>
            <a:r>
              <a:rPr lang="en-CA" dirty="0" err="1" smtClean="0">
                <a:effectLst/>
              </a:rPr>
              <a:t>Eg</a:t>
            </a:r>
            <a:r>
              <a:rPr lang="en-CA" dirty="0" smtClean="0">
                <a:effectLst/>
              </a:rPr>
              <a:t>. Psychologists treat dangerous offenders in federal prisons in an attempt to prevent them from reoffending on release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3535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535</Words>
  <Application>Microsoft Office PowerPoint</Application>
  <PresentationFormat>On-screen Show (4:3)</PresentationFormat>
  <Paragraphs>56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1.3 Psychology</vt:lpstr>
      <vt:lpstr>What is Psychology?</vt:lpstr>
      <vt:lpstr>Types of Psychology</vt:lpstr>
      <vt:lpstr>The Case of Kitty Genovese</vt:lpstr>
      <vt:lpstr>The Case of Kitty Genovese</vt:lpstr>
      <vt:lpstr>When Bystanders Join In</vt:lpstr>
      <vt:lpstr>When Bystanders Join In</vt:lpstr>
      <vt:lpstr>Clinical Psychology</vt:lpstr>
      <vt:lpstr>Clinical Psychology</vt:lpstr>
      <vt:lpstr>Psychological Schools of Thought </vt:lpstr>
      <vt:lpstr>Psychoanalytic Theory</vt:lpstr>
      <vt:lpstr>The Unconscious Mind</vt:lpstr>
      <vt:lpstr>The Unconscious Mind</vt:lpstr>
      <vt:lpstr>PowerPoint Presentation</vt:lpstr>
      <vt:lpstr>Sigmund Freud</vt:lpstr>
      <vt:lpstr>Sigmund Freud</vt:lpstr>
      <vt:lpstr>Sigmund Freud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1.3 Psychology</dc:title>
  <dc:creator>Jason</dc:creator>
  <cp:lastModifiedBy>Jason</cp:lastModifiedBy>
  <cp:revision>5</cp:revision>
  <dcterms:created xsi:type="dcterms:W3CDTF">2010-09-13T13:40:00Z</dcterms:created>
  <dcterms:modified xsi:type="dcterms:W3CDTF">2010-09-13T14:24:36Z</dcterms:modified>
</cp:coreProperties>
</file>